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61" r:id="rId4"/>
    <p:sldId id="262" r:id="rId5"/>
    <p:sldId id="263" r:id="rId6"/>
    <p:sldId id="260" r:id="rId7"/>
    <p:sldId id="259" r:id="rId8"/>
    <p:sldId id="264" r:id="rId9"/>
    <p:sldId id="25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6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A136705-7B76-40B2-886D-73E042C0752A}" type="datetimeFigureOut">
              <a:rPr lang="en-GB" smtClean="0"/>
              <a:t>16/09/2014</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DDC9ADA-E913-4E9A-86D2-E859D95531CF}" type="slidenum">
              <a:rPr lang="en-GB" smtClean="0"/>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136705-7B76-40B2-886D-73E042C0752A}" type="datetimeFigureOut">
              <a:rPr lang="en-GB" smtClean="0"/>
              <a:t>16/09/2014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DC9ADA-E913-4E9A-86D2-E859D95531CF}"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DDC9ADA-E913-4E9A-86D2-E859D95531CF}" type="slidenum">
              <a:rPr lang="en-GB" smtClean="0"/>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136705-7B76-40B2-886D-73E042C0752A}" type="datetimeFigureOut">
              <a:rPr lang="en-GB" smtClean="0"/>
              <a:t>16/09/2014</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A136705-7B76-40B2-886D-73E042C0752A}" type="datetimeFigureOut">
              <a:rPr lang="en-GB" smtClean="0"/>
              <a:t>16/09/2014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5DDC9ADA-E913-4E9A-86D2-E859D95531CF}" type="slidenum">
              <a:rPr lang="en-GB" smtClean="0"/>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6A136705-7B76-40B2-886D-73E042C0752A}" type="datetimeFigureOut">
              <a:rPr lang="en-GB" smtClean="0"/>
              <a:t>16/09/2014</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DDC9ADA-E913-4E9A-86D2-E859D95531CF}" type="slidenum">
              <a:rPr lang="en-GB" smtClean="0"/>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6A136705-7B76-40B2-886D-73E042C0752A}" type="datetimeFigureOut">
              <a:rPr lang="en-GB" smtClean="0"/>
              <a:t>16/09/2014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DC9ADA-E913-4E9A-86D2-E859D95531CF}" type="slidenum">
              <a:rPr lang="en-GB" smtClean="0"/>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A136705-7B76-40B2-886D-73E042C0752A}" type="datetimeFigureOut">
              <a:rPr lang="en-GB" smtClean="0"/>
              <a:t>16/09/2014</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DDC9ADA-E913-4E9A-86D2-E859D95531CF}" type="slidenum">
              <a:rPr lang="en-GB" smtClean="0"/>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136705-7B76-40B2-886D-73E042C0752A}" type="datetimeFigureOut">
              <a:rPr lang="en-GB" smtClean="0"/>
              <a:t>16/09/2014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5DDC9ADA-E913-4E9A-86D2-E859D95531CF}"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A136705-7B76-40B2-886D-73E042C0752A}" type="datetimeFigureOut">
              <a:rPr lang="en-GB" smtClean="0"/>
              <a:t>16/09/2014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DDC9ADA-E913-4E9A-86D2-E859D95531CF}"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DDC9ADA-E913-4E9A-86D2-E859D95531CF}" type="slidenum">
              <a:rPr lang="en-GB" smtClean="0"/>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6A136705-7B76-40B2-886D-73E042C0752A}" type="datetimeFigureOut">
              <a:rPr lang="en-GB" smtClean="0"/>
              <a:t>16/09/2014</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DDC9ADA-E913-4E9A-86D2-E859D95531CF}" type="slidenum">
              <a:rPr lang="en-GB" smtClean="0"/>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6A136705-7B76-40B2-886D-73E042C0752A}" type="datetimeFigureOut">
              <a:rPr lang="en-GB" smtClean="0"/>
              <a:t>16/09/2014</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A136705-7B76-40B2-886D-73E042C0752A}" type="datetimeFigureOut">
              <a:rPr lang="en-GB" smtClean="0"/>
              <a:t>16/09/2014</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DDC9ADA-E913-4E9A-86D2-E859D95531CF}" type="slidenum">
              <a:rPr lang="en-GB" smtClean="0"/>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uploads/system/uploads/attachment_data/file/347985/National_curriculum_and_assessment_from_September_2014.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community.tes.co.uk/national_curriculum_2014/b/assessment_without_levels/default.asp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12</a:t>
            </a:r>
            <a:r>
              <a:rPr lang="en-GB" baseline="30000" dirty="0" smtClean="0"/>
              <a:t>th</a:t>
            </a:r>
            <a:r>
              <a:rPr lang="en-GB" dirty="0" smtClean="0"/>
              <a:t> September 2014</a:t>
            </a:r>
            <a:endParaRPr lang="en-GB" dirty="0"/>
          </a:p>
        </p:txBody>
      </p:sp>
      <p:sp>
        <p:nvSpPr>
          <p:cNvPr id="2" name="Title 1"/>
          <p:cNvSpPr>
            <a:spLocks noGrp="1"/>
          </p:cNvSpPr>
          <p:nvPr>
            <p:ph type="ctrTitle"/>
          </p:nvPr>
        </p:nvSpPr>
        <p:spPr/>
        <p:txBody>
          <a:bodyPr/>
          <a:lstStyle/>
          <a:p>
            <a:r>
              <a:rPr lang="en-GB" dirty="0" smtClean="0"/>
              <a:t>Developing Primary Assessment</a:t>
            </a:r>
            <a:endParaRPr lang="en-GB" dirty="0"/>
          </a:p>
        </p:txBody>
      </p:sp>
    </p:spTree>
    <p:extLst>
      <p:ext uri="{BB962C8B-B14F-4D97-AF65-F5344CB8AC3E}">
        <p14:creationId xmlns:p14="http://schemas.microsoft.com/office/powerpoint/2010/main" val="3292820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Today we will….</a:t>
            </a:r>
            <a:endParaRPr lang="en-GB" dirty="0"/>
          </a:p>
        </p:txBody>
      </p:sp>
      <p:sp>
        <p:nvSpPr>
          <p:cNvPr id="3" name="Content Placeholder 2"/>
          <p:cNvSpPr>
            <a:spLocks noGrp="1"/>
          </p:cNvSpPr>
          <p:nvPr>
            <p:ph sz="quarter" idx="1"/>
          </p:nvPr>
        </p:nvSpPr>
        <p:spPr/>
        <p:txBody>
          <a:bodyPr>
            <a:normAutofit fontScale="92500"/>
          </a:bodyPr>
          <a:lstStyle/>
          <a:p>
            <a:r>
              <a:rPr lang="en-GB" dirty="0" smtClean="0"/>
              <a:t> Clarify </a:t>
            </a:r>
            <a:r>
              <a:rPr lang="en-GB" dirty="0"/>
              <a:t>the national messages given at recent briefing and recent national events including </a:t>
            </a:r>
            <a:r>
              <a:rPr lang="en-GB" dirty="0" smtClean="0"/>
              <a:t>updates on materials </a:t>
            </a:r>
            <a:r>
              <a:rPr lang="en-GB" dirty="0"/>
              <a:t>from the Assessment Innovation Award </a:t>
            </a:r>
            <a:r>
              <a:rPr lang="en-GB" dirty="0" smtClean="0"/>
              <a:t>schools</a:t>
            </a:r>
            <a:endParaRPr lang="en-GB" dirty="0"/>
          </a:p>
          <a:p>
            <a:r>
              <a:rPr lang="en-GB" dirty="0" smtClean="0"/>
              <a:t> Explore the </a:t>
            </a:r>
            <a:r>
              <a:rPr lang="en-GB" dirty="0"/>
              <a:t>approaches to assessment which have been developed by consultants alongside </a:t>
            </a:r>
            <a:r>
              <a:rPr lang="en-GB" dirty="0" smtClean="0"/>
              <a:t>English and mathematics leaders</a:t>
            </a:r>
            <a:endParaRPr lang="en-GB" dirty="0"/>
          </a:p>
          <a:p>
            <a:r>
              <a:rPr lang="en-GB" dirty="0" smtClean="0"/>
              <a:t>Signpost the approaches </a:t>
            </a:r>
            <a:r>
              <a:rPr lang="en-GB" dirty="0"/>
              <a:t>to assessing foundation subjects promoted by the subject specific development </a:t>
            </a:r>
            <a:r>
              <a:rPr lang="en-GB" dirty="0" smtClean="0"/>
              <a:t>groups</a:t>
            </a:r>
            <a:endParaRPr lang="en-GB" dirty="0"/>
          </a:p>
          <a:p>
            <a:r>
              <a:rPr lang="en-GB" dirty="0" smtClean="0"/>
              <a:t> </a:t>
            </a:r>
            <a:r>
              <a:rPr lang="en-GB" dirty="0" smtClean="0"/>
              <a:t>Offer </a:t>
            </a:r>
            <a:r>
              <a:rPr lang="en-GB" dirty="0"/>
              <a:t>the opportunity to share the experience of new assessment approaches being trialled in schools.</a:t>
            </a:r>
          </a:p>
          <a:p>
            <a:endParaRPr lang="en-GB" dirty="0"/>
          </a:p>
        </p:txBody>
      </p:sp>
    </p:spTree>
    <p:extLst>
      <p:ext uri="{BB962C8B-B14F-4D97-AF65-F5344CB8AC3E}">
        <p14:creationId xmlns:p14="http://schemas.microsoft.com/office/powerpoint/2010/main" val="3031488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a:t/>
            </a:r>
            <a:br>
              <a:rPr lang="en-GB" sz="2800" dirty="0"/>
            </a:br>
            <a:r>
              <a:rPr lang="en-GB" sz="2800" dirty="0"/>
              <a:t> </a:t>
            </a:r>
            <a:r>
              <a:rPr lang="en-GB" sz="2800" b="1" dirty="0"/>
              <a:t>National curriculum and assessment from September 2014: information for schools </a:t>
            </a:r>
            <a:endParaRPr lang="en-GB" sz="2800" dirty="0"/>
          </a:p>
        </p:txBody>
      </p:sp>
      <p:sp>
        <p:nvSpPr>
          <p:cNvPr id="3" name="Content Placeholder 2"/>
          <p:cNvSpPr>
            <a:spLocks noGrp="1"/>
          </p:cNvSpPr>
          <p:nvPr>
            <p:ph sz="quarter" idx="1"/>
          </p:nvPr>
        </p:nvSpPr>
        <p:spPr/>
        <p:txBody>
          <a:bodyPr>
            <a:normAutofit fontScale="25000" lnSpcReduction="20000"/>
          </a:bodyPr>
          <a:lstStyle/>
          <a:p>
            <a:pPr marL="0" indent="0">
              <a:buNone/>
            </a:pPr>
            <a:endParaRPr lang="en-GB" sz="800" dirty="0" smtClean="0"/>
          </a:p>
          <a:p>
            <a:endParaRPr lang="en-GB" sz="7000" dirty="0" smtClean="0"/>
          </a:p>
          <a:p>
            <a:r>
              <a:rPr lang="en-GB" sz="7000" dirty="0" smtClean="0"/>
              <a:t>The </a:t>
            </a:r>
            <a:r>
              <a:rPr lang="en-GB" sz="7000" dirty="0"/>
              <a:t>test frameworks for </a:t>
            </a:r>
            <a:r>
              <a:rPr lang="en-GB" sz="7000" dirty="0" smtClean="0"/>
              <a:t>the new tests for 2016 have been published</a:t>
            </a:r>
          </a:p>
          <a:p>
            <a:pPr marL="0" indent="0">
              <a:buNone/>
            </a:pPr>
            <a:endParaRPr lang="en-GB" sz="7000" dirty="0"/>
          </a:p>
          <a:p>
            <a:r>
              <a:rPr lang="en-GB" sz="7000" dirty="0" smtClean="0"/>
              <a:t>KS1 and 2 </a:t>
            </a:r>
            <a:r>
              <a:rPr lang="en-GB" sz="7000" dirty="0"/>
              <a:t>test outcomes will be reported as a scaled score, where the expected score is 100. </a:t>
            </a:r>
            <a:endParaRPr lang="en-GB" sz="7000" dirty="0" smtClean="0"/>
          </a:p>
          <a:p>
            <a:endParaRPr lang="en-GB" sz="7000" dirty="0"/>
          </a:p>
          <a:p>
            <a:r>
              <a:rPr lang="en-GB" sz="7000" dirty="0" smtClean="0"/>
              <a:t>Pupil </a:t>
            </a:r>
            <a:r>
              <a:rPr lang="en-GB" sz="7000" dirty="0"/>
              <a:t>progress will be determined in relation to the average progress made by pupils with the same baseline (i.e. the same KS1 average point score). For example, if a pupil had an APS of 19 at KS1, we will calculate the average scaled score in the KS2 tests for all pupils with an APS of 19 and see whether the pupil in question achieved a higher or lower scaled score than that average The exact methodology of how this will be reported is still to be determined. </a:t>
            </a:r>
            <a:endParaRPr lang="en-GB" sz="7000" dirty="0" smtClean="0"/>
          </a:p>
          <a:p>
            <a:endParaRPr lang="en-GB" sz="7000" dirty="0"/>
          </a:p>
          <a:p>
            <a:r>
              <a:rPr lang="en-GB" sz="7000" dirty="0"/>
              <a:t>New performance descriptors will be published (in draft) in autumn 2014 which will inform statutory teacher assessment at the end of key stage 1 and 2 in summer 2016. Final versions will be published by September 2015. </a:t>
            </a:r>
            <a:endParaRPr lang="en-GB" sz="7000" dirty="0" smtClean="0"/>
          </a:p>
          <a:p>
            <a:pPr marL="0" indent="0">
              <a:buNone/>
            </a:pPr>
            <a:endParaRPr lang="en-GB" sz="2800" dirty="0" smtClean="0"/>
          </a:p>
          <a:p>
            <a:pPr marL="0" indent="0">
              <a:buNone/>
            </a:pPr>
            <a:endParaRPr lang="en-GB" sz="2800" dirty="0" smtClean="0"/>
          </a:p>
          <a:p>
            <a:pPr marL="0" indent="0">
              <a:buNone/>
            </a:pPr>
            <a:endParaRPr lang="en-GB" sz="2800" dirty="0"/>
          </a:p>
          <a:p>
            <a:pPr marL="0" indent="0">
              <a:buNone/>
            </a:pPr>
            <a:endParaRPr lang="en-GB" sz="2800" dirty="0" smtClean="0"/>
          </a:p>
          <a:p>
            <a:pPr marL="0" indent="0">
              <a:buNone/>
            </a:pPr>
            <a:endParaRPr lang="en-GB" sz="2800" dirty="0"/>
          </a:p>
          <a:p>
            <a:pPr marL="0" indent="0">
              <a:buNone/>
            </a:pPr>
            <a:endParaRPr lang="en-GB" sz="2800" dirty="0" smtClean="0"/>
          </a:p>
          <a:p>
            <a:pPr marL="0" indent="0">
              <a:buNone/>
            </a:pPr>
            <a:endParaRPr lang="en-GB" sz="2800" dirty="0"/>
          </a:p>
          <a:p>
            <a:pPr marL="0" indent="0">
              <a:buNone/>
            </a:pPr>
            <a:endParaRPr lang="en-GB" sz="2800" dirty="0" smtClean="0"/>
          </a:p>
          <a:p>
            <a:pPr marL="0" indent="0">
              <a:buNone/>
            </a:pPr>
            <a:endParaRPr lang="en-GB" sz="2800" dirty="0" smtClean="0"/>
          </a:p>
          <a:p>
            <a:endParaRPr lang="en-GB" sz="1600" dirty="0"/>
          </a:p>
          <a:p>
            <a:pPr marL="0" indent="0">
              <a:buNone/>
            </a:pPr>
            <a:r>
              <a:rPr lang="en-GB" sz="1600" dirty="0">
                <a:hlinkClick r:id="rId2"/>
              </a:rPr>
              <a:t>https://</a:t>
            </a:r>
            <a:r>
              <a:rPr lang="en-GB" sz="1600" dirty="0" smtClean="0">
                <a:hlinkClick r:id="rId2"/>
              </a:rPr>
              <a:t>www.gov.uk/government/uploads/system/uploads/attachment_data/file/347985/National_curriculum_and_assessment_from_September_2014.pdf</a:t>
            </a:r>
            <a:endParaRPr lang="en-GB" sz="1600" dirty="0" smtClean="0"/>
          </a:p>
          <a:p>
            <a:pPr marL="0" indent="0">
              <a:buNone/>
            </a:pPr>
            <a:endParaRPr lang="en-GB" sz="1600" dirty="0"/>
          </a:p>
        </p:txBody>
      </p:sp>
    </p:spTree>
    <p:extLst>
      <p:ext uri="{BB962C8B-B14F-4D97-AF65-F5344CB8AC3E}">
        <p14:creationId xmlns:p14="http://schemas.microsoft.com/office/powerpoint/2010/main" val="300897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DFE Support for Schools</a:t>
            </a:r>
            <a:endParaRPr lang="en-GB" dirty="0"/>
          </a:p>
        </p:txBody>
      </p:sp>
      <p:sp>
        <p:nvSpPr>
          <p:cNvPr id="3" name="Content Placeholder 2"/>
          <p:cNvSpPr>
            <a:spLocks noGrp="1"/>
          </p:cNvSpPr>
          <p:nvPr>
            <p:ph sz="quarter" idx="1"/>
          </p:nvPr>
        </p:nvSpPr>
        <p:spPr/>
        <p:txBody>
          <a:bodyPr>
            <a:normAutofit/>
          </a:bodyPr>
          <a:lstStyle/>
          <a:p>
            <a:r>
              <a:rPr lang="en-GB" dirty="0" smtClean="0"/>
              <a:t>model </a:t>
            </a:r>
            <a:r>
              <a:rPr lang="en-GB" dirty="0"/>
              <a:t>assessment systems through </a:t>
            </a:r>
            <a:r>
              <a:rPr lang="en-GB" dirty="0" smtClean="0"/>
              <a:t> </a:t>
            </a:r>
            <a:r>
              <a:rPr lang="en-GB" dirty="0"/>
              <a:t>Assessment Innovation </a:t>
            </a:r>
            <a:r>
              <a:rPr lang="en-GB" dirty="0" smtClean="0"/>
              <a:t>Fund award </a:t>
            </a:r>
            <a:r>
              <a:rPr lang="en-GB" dirty="0"/>
              <a:t>winning schools, </a:t>
            </a:r>
            <a:endParaRPr lang="en-GB" dirty="0" smtClean="0"/>
          </a:p>
          <a:p>
            <a:r>
              <a:rPr lang="en-GB" dirty="0" smtClean="0"/>
              <a:t> </a:t>
            </a:r>
            <a:r>
              <a:rPr lang="en-GB" dirty="0"/>
              <a:t>example materials from these schools can be found on the TES website and are available free of charge, for schools to download and use, see assessment without levels. Materials will become available over the next few months and we will upload resources as we receive them </a:t>
            </a:r>
            <a:endParaRPr lang="en-GB" dirty="0" smtClean="0"/>
          </a:p>
          <a:p>
            <a:pPr marL="0" indent="0">
              <a:buNone/>
            </a:pPr>
            <a:endParaRPr lang="en-GB" dirty="0"/>
          </a:p>
          <a:p>
            <a:pPr marL="0" indent="0">
              <a:buNone/>
            </a:pPr>
            <a:r>
              <a:rPr lang="en-GB" sz="1100" u="sng" dirty="0">
                <a:hlinkClick r:id="rId2"/>
              </a:rPr>
              <a:t>http://community.tes.co.uk/national_curriculum_2014/b/assessment_without_levels/default.aspx</a:t>
            </a:r>
            <a:r>
              <a:rPr lang="en-GB" sz="1100" dirty="0"/>
              <a:t>. </a:t>
            </a:r>
          </a:p>
        </p:txBody>
      </p:sp>
    </p:spTree>
    <p:extLst>
      <p:ext uri="{BB962C8B-B14F-4D97-AF65-F5344CB8AC3E}">
        <p14:creationId xmlns:p14="http://schemas.microsoft.com/office/powerpoint/2010/main" val="2297516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360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9903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Your questions…</a:t>
            </a:r>
            <a:endParaRPr lang="en-GB" dirty="0"/>
          </a:p>
        </p:txBody>
      </p:sp>
      <p:sp>
        <p:nvSpPr>
          <p:cNvPr id="3" name="Content Placeholder 2"/>
          <p:cNvSpPr>
            <a:spLocks noGrp="1"/>
          </p:cNvSpPr>
          <p:nvPr>
            <p:ph sz="quarter" idx="1"/>
          </p:nvPr>
        </p:nvSpPr>
        <p:spPr/>
        <p:txBody>
          <a:bodyPr>
            <a:normAutofit/>
          </a:bodyPr>
          <a:lstStyle/>
          <a:p>
            <a:r>
              <a:rPr lang="en-GB" dirty="0" smtClean="0"/>
              <a:t>Do schools </a:t>
            </a:r>
            <a:r>
              <a:rPr lang="en-GB" dirty="0" smtClean="0"/>
              <a:t>have </a:t>
            </a:r>
            <a:r>
              <a:rPr lang="en-GB" dirty="0"/>
              <a:t>the freedom to measure progress in </a:t>
            </a:r>
            <a:r>
              <a:rPr lang="en-GB" dirty="0" smtClean="0"/>
              <a:t>their</a:t>
            </a:r>
            <a:r>
              <a:rPr lang="en-GB" dirty="0" smtClean="0"/>
              <a:t> </a:t>
            </a:r>
            <a:r>
              <a:rPr lang="en-GB" dirty="0"/>
              <a:t>own </a:t>
            </a:r>
            <a:r>
              <a:rPr lang="en-GB" dirty="0" smtClean="0"/>
              <a:t>way? </a:t>
            </a:r>
            <a:r>
              <a:rPr lang="en-GB" dirty="0"/>
              <a:t>– we anticipate schools with high mobility will find this awkward (</a:t>
            </a:r>
            <a:r>
              <a:rPr lang="en-GB" dirty="0" err="1"/>
              <a:t>E.g</a:t>
            </a:r>
            <a:r>
              <a:rPr lang="en-GB" dirty="0"/>
              <a:t> I have a new child starting that is below ARE – but how far below?) </a:t>
            </a:r>
            <a:endParaRPr lang="en-GB" dirty="0" smtClean="0"/>
          </a:p>
          <a:p>
            <a:r>
              <a:rPr lang="en-GB" dirty="0"/>
              <a:t>How </a:t>
            </a:r>
            <a:r>
              <a:rPr lang="en-GB" dirty="0" smtClean="0"/>
              <a:t>do we </a:t>
            </a:r>
            <a:r>
              <a:rPr lang="en-GB" dirty="0"/>
              <a:t>swap over from one system to </a:t>
            </a:r>
            <a:r>
              <a:rPr lang="en-GB" dirty="0" smtClean="0"/>
              <a:t>another?</a:t>
            </a:r>
            <a:endParaRPr lang="en-GB" dirty="0"/>
          </a:p>
          <a:p>
            <a:r>
              <a:rPr lang="en-GB" dirty="0"/>
              <a:t>How does it work for year groups </a:t>
            </a:r>
            <a:r>
              <a:rPr lang="en-GB" dirty="0" err="1"/>
              <a:t>eg</a:t>
            </a:r>
            <a:r>
              <a:rPr lang="en-GB" dirty="0"/>
              <a:t> </a:t>
            </a:r>
            <a:r>
              <a:rPr lang="en-GB" dirty="0" smtClean="0"/>
              <a:t>3 and 4, </a:t>
            </a:r>
            <a:r>
              <a:rPr lang="en-GB" dirty="0"/>
              <a:t>how would you report expected, exceeding </a:t>
            </a:r>
            <a:r>
              <a:rPr lang="en-GB" dirty="0" smtClean="0"/>
              <a:t>?</a:t>
            </a:r>
            <a:endParaRPr lang="en-GB" dirty="0"/>
          </a:p>
          <a:p>
            <a:r>
              <a:rPr lang="en-GB" dirty="0" smtClean="0"/>
              <a:t>Do we need to </a:t>
            </a:r>
            <a:r>
              <a:rPr lang="en-GB" dirty="0" smtClean="0"/>
              <a:t>teach </a:t>
            </a:r>
            <a:r>
              <a:rPr lang="en-GB" dirty="0" smtClean="0"/>
              <a:t>history chronologically?</a:t>
            </a:r>
          </a:p>
          <a:p>
            <a:r>
              <a:rPr lang="en-GB" dirty="0" smtClean="0"/>
              <a:t>Will we need to use EYFS profile this year?</a:t>
            </a:r>
            <a:endParaRPr lang="en-GB" dirty="0"/>
          </a:p>
          <a:p>
            <a:endParaRPr lang="en-GB" dirty="0"/>
          </a:p>
        </p:txBody>
      </p:sp>
    </p:spTree>
    <p:extLst>
      <p:ext uri="{BB962C8B-B14F-4D97-AF65-F5344CB8AC3E}">
        <p14:creationId xmlns:p14="http://schemas.microsoft.com/office/powerpoint/2010/main" val="3178244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txBody>
          <a:bodyPr>
            <a:normAutofit fontScale="90000"/>
          </a:bodyPr>
          <a:lstStyle/>
          <a:p>
            <a:r>
              <a:rPr lang="en-GB" sz="3100" b="1" u="sng" dirty="0" smtClean="0"/>
              <a:t>Key questions to ask about the curriculum, assessment and accountability reforms </a:t>
            </a:r>
            <a:r>
              <a:rPr lang="en-GB" dirty="0" smtClean="0"/>
              <a:t/>
            </a:r>
            <a:br>
              <a:rPr lang="en-GB" dirty="0" smtClean="0"/>
            </a:br>
            <a:endParaRPr lang="en-GB" dirty="0"/>
          </a:p>
        </p:txBody>
      </p:sp>
      <p:sp>
        <p:nvSpPr>
          <p:cNvPr id="3" name="Content Placeholder 2"/>
          <p:cNvSpPr>
            <a:spLocks noGrp="1"/>
          </p:cNvSpPr>
          <p:nvPr>
            <p:ph sz="quarter" idx="1"/>
          </p:nvPr>
        </p:nvSpPr>
        <p:spPr/>
        <p:txBody>
          <a:bodyPr>
            <a:normAutofit fontScale="77500" lnSpcReduction="20000"/>
          </a:bodyPr>
          <a:lstStyle/>
          <a:p>
            <a:pPr lvl="0"/>
            <a:r>
              <a:rPr lang="en-GB" dirty="0" smtClean="0"/>
              <a:t>Which </a:t>
            </a:r>
            <a:r>
              <a:rPr lang="en-GB" dirty="0"/>
              <a:t>year groups are being taught the new national curriculum? And in which subjects?</a:t>
            </a:r>
          </a:p>
          <a:p>
            <a:pPr lvl="0"/>
            <a:r>
              <a:rPr lang="en-GB" dirty="0"/>
              <a:t>What is available on the website for Governors and parents to see?</a:t>
            </a:r>
          </a:p>
          <a:p>
            <a:pPr lvl="0"/>
            <a:r>
              <a:rPr lang="en-GB" dirty="0"/>
              <a:t>How are you assessing attainment and progress in different year groups?</a:t>
            </a:r>
          </a:p>
          <a:p>
            <a:pPr lvl="0"/>
            <a:r>
              <a:rPr lang="en-GB" dirty="0"/>
              <a:t>What professional development opportunities have been made available to staff to support them in getting to grips with the new content and the raised expectations within the new national curriculum?</a:t>
            </a:r>
          </a:p>
          <a:p>
            <a:pPr lvl="0"/>
            <a:r>
              <a:rPr lang="en-GB" dirty="0"/>
              <a:t>What are your immediate priorities to ensure that the new national curriculum in embedded throughout the school?</a:t>
            </a:r>
          </a:p>
          <a:p>
            <a:pPr lvl="0"/>
            <a:r>
              <a:rPr lang="en-GB" dirty="0"/>
              <a:t>How will you ensure a smooth transition to new assessment and tracking systems? How do you intend to report to Governors and parents during this time of change?</a:t>
            </a:r>
          </a:p>
          <a:p>
            <a:pPr lvl="0"/>
            <a:r>
              <a:rPr lang="en-GB" dirty="0"/>
              <a:t>How are you liaising with other schools, or the LA, to ensure a consistency of expectation for each year group?</a:t>
            </a:r>
          </a:p>
          <a:p>
            <a:endParaRPr lang="en-GB" dirty="0"/>
          </a:p>
        </p:txBody>
      </p:sp>
    </p:spTree>
    <p:extLst>
      <p:ext uri="{BB962C8B-B14F-4D97-AF65-F5344CB8AC3E}">
        <p14:creationId xmlns:p14="http://schemas.microsoft.com/office/powerpoint/2010/main" val="26384597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Life after levels – assessing and tracking using the Wandsworth materials</a:t>
            </a:r>
            <a:endParaRPr lang="en-GB" dirty="0"/>
          </a:p>
        </p:txBody>
      </p:sp>
      <p:sp>
        <p:nvSpPr>
          <p:cNvPr id="3" name="Content Placeholder 2"/>
          <p:cNvSpPr>
            <a:spLocks noGrp="1"/>
          </p:cNvSpPr>
          <p:nvPr>
            <p:ph sz="quarter" idx="1"/>
          </p:nvPr>
        </p:nvSpPr>
        <p:spPr>
          <a:xfrm>
            <a:off x="301752" y="1527048"/>
            <a:ext cx="8503920" cy="4854280"/>
          </a:xfrm>
        </p:spPr>
        <p:txBody>
          <a:bodyPr>
            <a:normAutofit fontScale="85000" lnSpcReduction="10000"/>
          </a:bodyPr>
          <a:lstStyle/>
          <a:p>
            <a:r>
              <a:rPr lang="en-GB" dirty="0" smtClean="0"/>
              <a:t>Schools’ have the choice – the importance of the link to the NC</a:t>
            </a:r>
          </a:p>
          <a:p>
            <a:r>
              <a:rPr lang="en-GB" dirty="0" smtClean="0"/>
              <a:t>The beginnings of a common language</a:t>
            </a:r>
          </a:p>
          <a:p>
            <a:r>
              <a:rPr lang="en-GB" dirty="0" smtClean="0"/>
              <a:t>This is a process – over the year and beyond</a:t>
            </a:r>
          </a:p>
          <a:p>
            <a:r>
              <a:rPr lang="en-GB" dirty="0" smtClean="0"/>
              <a:t>‘Suck it and see’</a:t>
            </a:r>
          </a:p>
          <a:p>
            <a:r>
              <a:rPr lang="en-GB" dirty="0" smtClean="0"/>
              <a:t>Dual system for 2014 – 2015?</a:t>
            </a:r>
          </a:p>
          <a:p>
            <a:r>
              <a:rPr lang="en-GB" dirty="0" smtClean="0"/>
              <a:t>The place of tests</a:t>
            </a:r>
          </a:p>
          <a:p>
            <a:endParaRPr lang="en-GB" dirty="0"/>
          </a:p>
          <a:p>
            <a:r>
              <a:rPr lang="en-GB" dirty="0" smtClean="0"/>
              <a:t>Wandsworth criteria – from the NC – in English, expanded</a:t>
            </a:r>
          </a:p>
          <a:p>
            <a:r>
              <a:rPr lang="en-GB" dirty="0" smtClean="0"/>
              <a:t>English and maths</a:t>
            </a:r>
          </a:p>
          <a:p>
            <a:pPr lvl="1"/>
            <a:r>
              <a:rPr lang="en-GB" dirty="0" smtClean="0"/>
              <a:t>Commonalities in presentation and organisation</a:t>
            </a:r>
          </a:p>
          <a:p>
            <a:pPr lvl="1"/>
            <a:r>
              <a:rPr lang="en-GB" dirty="0" smtClean="0"/>
              <a:t>Emerging, securing, deepening</a:t>
            </a:r>
          </a:p>
          <a:p>
            <a:pPr lvl="1"/>
            <a:r>
              <a:rPr lang="en-GB" dirty="0" smtClean="0"/>
              <a:t>NOFAN</a:t>
            </a:r>
          </a:p>
          <a:p>
            <a:pPr marL="274320" lvl="1" indent="0">
              <a:buNone/>
            </a:pPr>
            <a:endParaRPr lang="en-GB" dirty="0" smtClean="0"/>
          </a:p>
          <a:p>
            <a:endParaRPr lang="en-GB" dirty="0"/>
          </a:p>
        </p:txBody>
      </p:sp>
    </p:spTree>
    <p:extLst>
      <p:ext uri="{BB962C8B-B14F-4D97-AF65-F5344CB8AC3E}">
        <p14:creationId xmlns:p14="http://schemas.microsoft.com/office/powerpoint/2010/main" val="52289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sz="quarter" idx="1"/>
          </p:nvPr>
        </p:nvSpPr>
        <p:spPr/>
        <p:txBody>
          <a:bodyPr/>
          <a:lstStyle/>
          <a:p>
            <a:pPr marL="0" indent="0">
              <a:buNone/>
            </a:pPr>
            <a:endParaRPr lang="en-GB" dirty="0" smtClean="0"/>
          </a:p>
          <a:p>
            <a:pPr marL="0" indent="0">
              <a:buNone/>
            </a:pPr>
            <a:endParaRPr lang="en-GB" dirty="0"/>
          </a:p>
          <a:p>
            <a:pPr marL="0" indent="0">
              <a:buNone/>
            </a:pP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457200"/>
            <a:ext cx="975360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96732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196</TotalTime>
  <Words>651</Words>
  <Application>Microsoft Office PowerPoint</Application>
  <PresentationFormat>On-screen Show (4:3)</PresentationFormat>
  <Paragraphs>61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Civic</vt:lpstr>
      <vt:lpstr>Developing Primary Assessment</vt:lpstr>
      <vt:lpstr>Today we will….</vt:lpstr>
      <vt:lpstr>  National curriculum and assessment from September 2014: information for schools </vt:lpstr>
      <vt:lpstr>DFE Support for Schools</vt:lpstr>
      <vt:lpstr>PowerPoint Presentation</vt:lpstr>
      <vt:lpstr>Your questions…</vt:lpstr>
      <vt:lpstr>Key questions to ask about the curriculum, assessment and accountability reforms  </vt:lpstr>
      <vt:lpstr>Life after levels – assessing and tracking using the Wandsworth materials</vt:lpstr>
      <vt:lpstr>PowerPoint Presentation</vt:lpstr>
    </vt:vector>
  </TitlesOfParts>
  <Company>Wandsworth Borough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Matters</dc:title>
  <dc:creator>Salmon, Davina</dc:creator>
  <cp:lastModifiedBy>Salmon, Davina</cp:lastModifiedBy>
  <cp:revision>14</cp:revision>
  <dcterms:created xsi:type="dcterms:W3CDTF">2014-09-11T22:13:32Z</dcterms:created>
  <dcterms:modified xsi:type="dcterms:W3CDTF">2014-09-16T09:17:40Z</dcterms:modified>
</cp:coreProperties>
</file>